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69" r:id="rId4"/>
    <p:sldId id="270" r:id="rId5"/>
    <p:sldId id="271" r:id="rId6"/>
    <p:sldId id="273" r:id="rId7"/>
    <p:sldId id="274" r:id="rId8"/>
    <p:sldId id="275" r:id="rId9"/>
    <p:sldId id="276" r:id="rId10"/>
    <p:sldId id="277" r:id="rId11"/>
    <p:sldId id="278" r:id="rId12"/>
    <p:sldId id="279" r:id="rId13"/>
    <p:sldId id="280" r:id="rId14"/>
    <p:sldId id="281"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0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1" d="100"/>
          <a:sy n="61" d="100"/>
        </p:scale>
        <p:origin x="-1626"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B4BD3B-25AB-4D09-AB4A-8F248AD4366D}" type="datetimeFigureOut">
              <a:rPr lang="en-US" smtClean="0"/>
              <a:pPr/>
              <a:t>6/26/2015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E9AFE0-9B9A-46DD-A743-1E919836008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B4BD3B-25AB-4D09-AB4A-8F248AD4366D}" type="datetimeFigureOut">
              <a:rPr lang="en-US" smtClean="0"/>
              <a:pPr/>
              <a:t>6/26/2015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E9AFE0-9B9A-46DD-A743-1E919836008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09800"/>
            <a:ext cx="7620000" cy="2971800"/>
          </a:xfrm>
        </p:spPr>
        <p:txBody>
          <a:bodyPr>
            <a:noAutofit/>
          </a:bodyPr>
          <a:lstStyle/>
          <a:p>
            <a:r>
              <a:rPr lang="en-US" sz="2200" b="1" dirty="0" smtClean="0">
                <a:latin typeface="Times New Roman" pitchFamily="18" charset="0"/>
                <a:cs typeface="Times New Roman" pitchFamily="18" charset="0"/>
              </a:rPr>
              <a:t>Speaker:</a:t>
            </a: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Dr. Jackie </a:t>
            </a:r>
            <a:r>
              <a:rPr lang="en-US" sz="2200" dirty="0" err="1" smtClean="0">
                <a:latin typeface="Times New Roman" pitchFamily="18" charset="0"/>
                <a:cs typeface="Times New Roman" pitchFamily="18" charset="0"/>
              </a:rPr>
              <a:t>Kassouf</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Maalouf</a:t>
            </a:r>
            <a:r>
              <a:rPr lang="en-US" sz="2200" dirty="0" smtClean="0">
                <a:latin typeface="Times New Roman" pitchFamily="18" charset="0"/>
                <a:cs typeface="Times New Roman" pitchFamily="18" charset="0"/>
              </a:rPr>
              <a:t> </a:t>
            </a:r>
            <a:br>
              <a:rPr lang="en-US" sz="2200" dirty="0" smtClean="0">
                <a:latin typeface="Times New Roman" pitchFamily="18" charset="0"/>
                <a:cs typeface="Times New Roman" pitchFamily="18" charset="0"/>
              </a:rPr>
            </a:br>
            <a:r>
              <a:rPr lang="en-US" sz="2200" i="1" dirty="0" smtClean="0">
                <a:latin typeface="Times New Roman" pitchFamily="18" charset="0"/>
                <a:cs typeface="Times New Roman" pitchFamily="18" charset="0"/>
              </a:rPr>
              <a:t>LARP Board Member</a:t>
            </a:r>
            <a:br>
              <a:rPr lang="en-US" sz="2200" i="1" dirty="0" smtClean="0">
                <a:latin typeface="Times New Roman" pitchFamily="18" charset="0"/>
                <a:cs typeface="Times New Roman" pitchFamily="18" charset="0"/>
              </a:rPr>
            </a:br>
            <a:r>
              <a:rPr lang="en-US" sz="2200" i="1" dirty="0" smtClean="0">
                <a:latin typeface="Times New Roman" pitchFamily="18" charset="0"/>
                <a:cs typeface="Times New Roman" pitchFamily="18" charset="0"/>
              </a:rPr>
              <a:t>President of the National Diabetes Organization – Dialeb</a:t>
            </a: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200" dirty="0" smtClean="0">
                <a:latin typeface="Times New Roman" pitchFamily="18" charset="0"/>
                <a:cs typeface="Times New Roman" pitchFamily="18" charset="0"/>
              </a:rPr>
              <a:t/>
            </a:r>
            <a:br>
              <a:rPr lang="en-US" sz="2200" dirty="0" smtClean="0">
                <a:latin typeface="Times New Roman" pitchFamily="18" charset="0"/>
                <a:cs typeface="Times New Roman" pitchFamily="18" charset="0"/>
              </a:rPr>
            </a:br>
            <a:r>
              <a:rPr lang="en-US" sz="2200" dirty="0">
                <a:latin typeface="Times New Roman" pitchFamily="18" charset="0"/>
                <a:cs typeface="Times New Roman" pitchFamily="18" charset="0"/>
              </a:rPr>
              <a:t/>
            </a:r>
            <a:br>
              <a:rPr lang="en-US" sz="2200" dirty="0">
                <a:latin typeface="Times New Roman" pitchFamily="18" charset="0"/>
                <a:cs typeface="Times New Roman" pitchFamily="18" charset="0"/>
              </a:rPr>
            </a:br>
            <a:r>
              <a:rPr lang="en-US" sz="2200" b="1" dirty="0" smtClean="0">
                <a:latin typeface="Times New Roman" pitchFamily="18" charset="0"/>
                <a:cs typeface="Times New Roman" pitchFamily="18" charset="0"/>
              </a:rPr>
              <a:t>Panel Theme:</a:t>
            </a:r>
            <a:r>
              <a:rPr lang="en-US" sz="2200" dirty="0">
                <a:latin typeface="Times New Roman" pitchFamily="18" charset="0"/>
                <a:cs typeface="Times New Roman" pitchFamily="18" charset="0"/>
              </a:rPr>
              <a:t/>
            </a:r>
            <a:br>
              <a:rPr lang="en-US" sz="2200" dirty="0">
                <a:latin typeface="Times New Roman" pitchFamily="18" charset="0"/>
                <a:cs typeface="Times New Roman" pitchFamily="18" charset="0"/>
              </a:rPr>
            </a:br>
            <a:r>
              <a:rPr lang="en-US" sz="2200" i="1" dirty="0">
                <a:latin typeface="Times New Roman" pitchFamily="18" charset="0"/>
                <a:cs typeface="Times New Roman" pitchFamily="18" charset="0"/>
              </a:rPr>
              <a:t>Environment in Lebanon: Responsibility and </a:t>
            </a:r>
            <a:r>
              <a:rPr lang="en-US" sz="2200" i="1" dirty="0" smtClean="0">
                <a:latin typeface="Times New Roman" pitchFamily="18" charset="0"/>
                <a:cs typeface="Times New Roman" pitchFamily="18" charset="0"/>
              </a:rPr>
              <a:t>Improvement</a:t>
            </a:r>
            <a:endParaRPr lang="en-US" sz="2200" dirty="0"/>
          </a:p>
        </p:txBody>
      </p:sp>
      <p:sp>
        <p:nvSpPr>
          <p:cNvPr id="3" name="Subtitle 2"/>
          <p:cNvSpPr>
            <a:spLocks noGrp="1"/>
          </p:cNvSpPr>
          <p:nvPr>
            <p:ph type="subTitle" idx="1"/>
          </p:nvPr>
        </p:nvSpPr>
        <p:spPr>
          <a:xfrm flipV="1">
            <a:off x="1371600" y="6705600"/>
            <a:ext cx="6400800" cy="152400"/>
          </a:xfrm>
        </p:spPr>
        <p:txBody>
          <a:bodyPr>
            <a:normAutofit fontScale="25000" lnSpcReduction="20000"/>
          </a:bodyPr>
          <a:lstStyle/>
          <a:p>
            <a:r>
              <a:rPr lang="en-US" dirty="0" smtClean="0"/>
              <a:t> </a:t>
            </a:r>
            <a:endParaRPr lang="en-US" dirty="0"/>
          </a:p>
        </p:txBody>
      </p:sp>
      <p:pic>
        <p:nvPicPr>
          <p:cNvPr id="6" name="Picture 2" descr="D:\Dialeb 2015\Platform design\Dialeb Logo\logo Dialeb\JPEG\Dialeb Logo RGB-with subtitle.jpg"/>
          <p:cNvPicPr>
            <a:picLocks noChangeAspect="1" noChangeArrowheads="1"/>
          </p:cNvPicPr>
          <p:nvPr/>
        </p:nvPicPr>
        <p:blipFill>
          <a:blip r:embed="rId2" cstate="print"/>
          <a:srcRect/>
          <a:stretch>
            <a:fillRect/>
          </a:stretch>
        </p:blipFill>
        <p:spPr bwMode="auto">
          <a:xfrm>
            <a:off x="1371600" y="304800"/>
            <a:ext cx="2286000" cy="1524000"/>
          </a:xfrm>
          <a:prstGeom prst="rect">
            <a:avLst/>
          </a:prstGeom>
          <a:noFill/>
        </p:spPr>
      </p:pic>
      <p:pic>
        <p:nvPicPr>
          <p:cNvPr id="7" name="Picture 3" descr="C:\Users\Lenovo\AppData\Local\Microsoft\Windows\Temporary Internet Files\Content.Outlook\4W5E3LDA\LARP Logo.jpg"/>
          <p:cNvPicPr>
            <a:picLocks noChangeAspect="1" noChangeArrowheads="1"/>
          </p:cNvPicPr>
          <p:nvPr/>
        </p:nvPicPr>
        <p:blipFill>
          <a:blip r:embed="rId3" cstate="print"/>
          <a:srcRect/>
          <a:stretch>
            <a:fillRect/>
          </a:stretch>
        </p:blipFill>
        <p:spPr bwMode="auto">
          <a:xfrm>
            <a:off x="5638800" y="685801"/>
            <a:ext cx="1978620" cy="79684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
            </a:r>
            <a:br>
              <a:rPr lang="en-US" sz="3100" b="1" dirty="0" smtClean="0">
                <a:solidFill>
                  <a:srgbClr val="FA3030"/>
                </a:solidFill>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Dialogue - Section 2 - CSR Benefits</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8077200" cy="3047999"/>
          </a:xfrm>
        </p:spPr>
        <p:txBody>
          <a:bodyPr>
            <a:noAutofit/>
          </a:bodyPr>
          <a:lstStyle/>
          <a:p>
            <a:pPr>
              <a:buNone/>
            </a:pPr>
            <a:r>
              <a:rPr lang="en-US" sz="2000" b="1" dirty="0" smtClean="0">
                <a:latin typeface="Times New Roman" pitchFamily="18" charset="0"/>
                <a:cs typeface="Times New Roman" pitchFamily="18" charset="0"/>
              </a:rPr>
              <a:t>Country, Organizations and Communities Benefits:</a:t>
            </a:r>
            <a:endParaRPr lang="en-US"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Generates economic opportunities</a:t>
            </a:r>
          </a:p>
          <a:p>
            <a:pPr lvl="0"/>
            <a:r>
              <a:rPr lang="en-US" sz="2000" dirty="0" smtClean="0">
                <a:latin typeface="Times New Roman" pitchFamily="18" charset="0"/>
                <a:cs typeface="Times New Roman" pitchFamily="18" charset="0"/>
              </a:rPr>
              <a:t>Decreases unemployment rate</a:t>
            </a:r>
          </a:p>
          <a:p>
            <a:pPr lvl="0"/>
            <a:r>
              <a:rPr lang="en-US" sz="2000" dirty="0" smtClean="0">
                <a:latin typeface="Times New Roman" pitchFamily="18" charset="0"/>
                <a:cs typeface="Times New Roman" pitchFamily="18" charset="0"/>
              </a:rPr>
              <a:t>Forms civic engagement</a:t>
            </a:r>
          </a:p>
          <a:p>
            <a:pPr lvl="0"/>
            <a:r>
              <a:rPr lang="en-US" sz="2000" dirty="0" smtClean="0">
                <a:latin typeface="Times New Roman" pitchFamily="18" charset="0"/>
                <a:cs typeface="Times New Roman" pitchFamily="18" charset="0"/>
              </a:rPr>
              <a:t>Strengthens the collaboration between Private sector and organizations </a:t>
            </a:r>
          </a:p>
          <a:p>
            <a:pPr lvl="0"/>
            <a:r>
              <a:rPr lang="en-US" sz="2000" dirty="0" smtClean="0">
                <a:latin typeface="Times New Roman" pitchFamily="18" charset="0"/>
                <a:cs typeface="Times New Roman" pitchFamily="18" charset="0"/>
              </a:rPr>
              <a:t>Creates new business opportunities</a:t>
            </a:r>
          </a:p>
          <a:p>
            <a:pPr lvl="0"/>
            <a:r>
              <a:rPr lang="en-US" sz="2000" dirty="0" smtClean="0">
                <a:latin typeface="Times New Roman" pitchFamily="18" charset="0"/>
                <a:cs typeface="Times New Roman" pitchFamily="18" charset="0"/>
              </a:rPr>
              <a:t>Good relations with civil society</a:t>
            </a:r>
          </a:p>
          <a:p>
            <a:pPr lvl="0"/>
            <a:r>
              <a:rPr lang="en-US" sz="2000" dirty="0" smtClean="0">
                <a:latin typeface="Times New Roman" pitchFamily="18" charset="0"/>
                <a:cs typeface="Times New Roman" pitchFamily="18" charset="0"/>
              </a:rPr>
              <a:t>Decline in poverty rate</a:t>
            </a:r>
          </a:p>
          <a:p>
            <a:pPr lvl="0"/>
            <a:r>
              <a:rPr lang="en-US" sz="2000" dirty="0" smtClean="0">
                <a:latin typeface="Times New Roman" pitchFamily="18" charset="0"/>
                <a:cs typeface="Times New Roman" pitchFamily="18" charset="0"/>
              </a:rPr>
              <a:t>Equality in expenditures distribution</a:t>
            </a:r>
          </a:p>
          <a:p>
            <a:pPr>
              <a:buNone/>
            </a:pPr>
            <a:r>
              <a:rPr lang="en-US" sz="2000"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a:t>
            </a:r>
          </a:p>
          <a:p>
            <a:pPr>
              <a:buNone/>
            </a:pPr>
            <a:r>
              <a:rPr lang="en-US" sz="2000" dirty="0" smtClean="0">
                <a:latin typeface="Times New Roman" pitchFamily="18" charset="0"/>
                <a:cs typeface="Times New Roman" pitchFamily="18" charset="0"/>
              </a:rPr>
              <a:t> </a:t>
            </a:r>
          </a:p>
          <a:p>
            <a:pPr>
              <a:buNone/>
            </a:pPr>
            <a:endParaRPr lang="en-US" sz="2000" dirty="0"/>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Conclusion &amp; Recommendations</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8077200" cy="3047999"/>
          </a:xfrm>
        </p:spPr>
        <p:txBody>
          <a:bodyPr>
            <a:noAutofit/>
          </a:bodyPr>
          <a:lstStyle/>
          <a:p>
            <a:pPr marL="0" indent="0">
              <a:spcBef>
                <a:spcPts val="0"/>
              </a:spcBef>
              <a:buNone/>
            </a:pPr>
            <a:r>
              <a:rPr lang="en-US" sz="2000" b="1" dirty="0" smtClean="0">
                <a:latin typeface="Times New Roman" pitchFamily="18" charset="0"/>
                <a:cs typeface="Times New Roman" pitchFamily="18" charset="0"/>
              </a:rPr>
              <a:t>Conclusion</a:t>
            </a:r>
          </a:p>
          <a:p>
            <a:pPr marL="0" indent="0">
              <a:spcBef>
                <a:spcPts val="0"/>
              </a:spcBef>
              <a:buNone/>
            </a:pPr>
            <a:endParaRPr lang="en-US" sz="2000" b="1" dirty="0" smtClean="0">
              <a:latin typeface="Times New Roman" pitchFamily="18" charset="0"/>
              <a:cs typeface="Times New Roman" pitchFamily="18" charset="0"/>
            </a:endParaRPr>
          </a:p>
          <a:p>
            <a:pPr marL="0" lvl="1" indent="0">
              <a:spcBef>
                <a:spcPts val="0"/>
              </a:spcBef>
              <a:buNone/>
            </a:pPr>
            <a:r>
              <a:rPr lang="en-US" sz="2000" dirty="0" smtClean="0">
                <a:latin typeface="Times New Roman" pitchFamily="18" charset="0"/>
                <a:cs typeface="Times New Roman" pitchFamily="18" charset="0"/>
              </a:rPr>
              <a:t>While awareness and the use of CSR have improved in Lebanon, it has not yet become a trend. Most companies think they are doing CSR but they are doing charity work, </a:t>
            </a:r>
            <a:r>
              <a:rPr lang="en-US" sz="2000" u="sng" dirty="0" smtClean="0">
                <a:latin typeface="Times New Roman" pitchFamily="18" charset="0"/>
                <a:cs typeface="Times New Roman" pitchFamily="18" charset="0"/>
              </a:rPr>
              <a:t>or simply, marketing</a:t>
            </a:r>
            <a:r>
              <a:rPr lang="en-US" sz="2000" dirty="0" smtClean="0">
                <a:latin typeface="Times New Roman" pitchFamily="18" charset="0"/>
                <a:cs typeface="Times New Roman" pitchFamily="18" charset="0"/>
              </a:rPr>
              <a:t>. There is still a genuine need for a sustainable group effort to address the socio-economic issues facing the country.</a:t>
            </a:r>
            <a:r>
              <a:rPr lang="en-US" sz="2000" u="sng"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0" indent="0">
              <a:spcBef>
                <a:spcPts val="0"/>
              </a:spcBef>
              <a:buNone/>
            </a:pPr>
            <a:endParaRPr lang="en-US" sz="2000" dirty="0" smtClean="0">
              <a:latin typeface="Times New Roman" pitchFamily="18" charset="0"/>
              <a:cs typeface="Times New Roman" pitchFamily="18" charset="0"/>
            </a:endParaRPr>
          </a:p>
          <a:p>
            <a:pPr marL="0" indent="0">
              <a:spcBef>
                <a:spcPts val="0"/>
              </a:spcBef>
              <a:buNone/>
            </a:pPr>
            <a:r>
              <a:rPr lang="en-US" sz="2000" dirty="0" smtClean="0">
                <a:latin typeface="Times New Roman" pitchFamily="18" charset="0"/>
                <a:cs typeface="Times New Roman" pitchFamily="18" charset="0"/>
              </a:rPr>
              <a:t>Good examples of CSR:</a:t>
            </a:r>
          </a:p>
          <a:p>
            <a:pPr marL="0" lvl="1" indent="0">
              <a:spcBef>
                <a:spcPts val="0"/>
              </a:spcBef>
              <a:buNone/>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Jardin</a:t>
            </a:r>
            <a:r>
              <a:rPr lang="en-US" sz="2000" dirty="0" smtClean="0">
                <a:latin typeface="Times New Roman" pitchFamily="18" charset="0"/>
                <a:cs typeface="Times New Roman" pitchFamily="18" charset="0"/>
              </a:rPr>
              <a:t> Rene </a:t>
            </a:r>
            <a:r>
              <a:rPr lang="en-US" sz="2000" dirty="0" err="1" smtClean="0">
                <a:latin typeface="Times New Roman" pitchFamily="18" charset="0"/>
                <a:cs typeface="Times New Roman" pitchFamily="18" charset="0"/>
              </a:rPr>
              <a:t>Mouawad</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Jnainet</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Sanayeh</a:t>
            </a:r>
            <a:r>
              <a:rPr lang="en-US" sz="2000" dirty="0" smtClean="0">
                <a:latin typeface="Times New Roman" pitchFamily="18" charset="0"/>
                <a:cs typeface="Times New Roman" pitchFamily="18" charset="0"/>
              </a:rPr>
              <a:t>)</a:t>
            </a:r>
          </a:p>
          <a:p>
            <a:pPr marL="0" lvl="1" indent="0">
              <a:spcBef>
                <a:spcPts val="0"/>
              </a:spcBef>
              <a:buNone/>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Barouk</a:t>
            </a:r>
            <a:r>
              <a:rPr lang="en-US" sz="2000" dirty="0" smtClean="0">
                <a:latin typeface="Times New Roman" pitchFamily="18" charset="0"/>
                <a:cs typeface="Times New Roman" pitchFamily="18" charset="0"/>
              </a:rPr>
              <a:t> Cedars</a:t>
            </a:r>
          </a:p>
          <a:p>
            <a:pPr marL="0" lvl="1" indent="0">
              <a:spcBef>
                <a:spcPts val="0"/>
              </a:spcBef>
              <a:buNone/>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Hawa</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Akkar</a:t>
            </a:r>
            <a:endParaRPr lang="en-US" sz="2000" dirty="0" smtClean="0">
              <a:latin typeface="Times New Roman" pitchFamily="18" charset="0"/>
              <a:cs typeface="Times New Roman" pitchFamily="18" charset="0"/>
            </a:endParaRPr>
          </a:p>
          <a:p>
            <a:pPr marL="0" lvl="1" indent="0">
              <a:spcBef>
                <a:spcPts val="0"/>
              </a:spcBef>
              <a:buNone/>
            </a:pPr>
            <a:r>
              <a:rPr lang="en-US" sz="2000" dirty="0" smtClean="0">
                <a:latin typeface="Times New Roman" pitchFamily="18" charset="0"/>
                <a:cs typeface="Times New Roman" pitchFamily="18" charset="0"/>
              </a:rPr>
              <a:t>-     Electricity of </a:t>
            </a:r>
            <a:r>
              <a:rPr lang="en-US" sz="2000" dirty="0" err="1" smtClean="0">
                <a:latin typeface="Times New Roman" pitchFamily="18" charset="0"/>
                <a:cs typeface="Times New Roman" pitchFamily="18" charset="0"/>
              </a:rPr>
              <a:t>Zahle</a:t>
            </a:r>
            <a:endParaRPr lang="en-US" sz="2000" dirty="0" smtClean="0">
              <a:latin typeface="Times New Roman" pitchFamily="18" charset="0"/>
              <a:cs typeface="Times New Roman" pitchFamily="18" charset="0"/>
            </a:endParaRPr>
          </a:p>
          <a:p>
            <a:pPr marL="0" indent="0">
              <a:spcBef>
                <a:spcPts val="0"/>
              </a:spcBef>
            </a:pPr>
            <a:endParaRPr lang="en-US" sz="2000" dirty="0">
              <a:latin typeface="Times New Roman" pitchFamily="18" charset="0"/>
              <a:cs typeface="Times New Roman" pitchFamily="18" charset="0"/>
            </a:endParaRPr>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Conclusion &amp; Recommendations</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8229600" cy="3047999"/>
          </a:xfrm>
        </p:spPr>
        <p:txBody>
          <a:bodyPr>
            <a:noAutofit/>
          </a:bodyPr>
          <a:lstStyle/>
          <a:p>
            <a:pPr marL="0" indent="0">
              <a:buNone/>
            </a:pPr>
            <a:r>
              <a:rPr lang="en-US" sz="2000" b="1" dirty="0" smtClean="0">
                <a:latin typeface="Times New Roman" pitchFamily="18" charset="0"/>
                <a:cs typeface="Times New Roman" pitchFamily="18" charset="0"/>
              </a:rPr>
              <a:t>Recommendations</a:t>
            </a:r>
          </a:p>
          <a:p>
            <a:pPr marL="0" indent="0">
              <a:buNone/>
            </a:pPr>
            <a:endParaRPr lang="en-US"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We surely cannot require anyone to practice CSR because, at its core, CSR is an act of volunteerism.</a:t>
            </a:r>
          </a:p>
          <a:p>
            <a:pPr marL="0" indent="0">
              <a:buNone/>
            </a:pPr>
            <a:endParaRPr lang="en-US" sz="2000" dirty="0" smtClean="0">
              <a:latin typeface="Times New Roman" pitchFamily="18" charset="0"/>
              <a:cs typeface="Times New Roman" pitchFamily="18" charset="0"/>
            </a:endParaRPr>
          </a:p>
          <a:p>
            <a:pPr marL="0" indent="0">
              <a:buNone/>
            </a:pPr>
            <a:r>
              <a:rPr lang="en-US" sz="2000" b="1" dirty="0" smtClean="0">
                <a:latin typeface="Times New Roman" pitchFamily="18" charset="0"/>
                <a:cs typeface="Times New Roman" pitchFamily="18" charset="0"/>
              </a:rPr>
              <a:t>In this matter, there is a lot we can do together to increase the implementation of CSR activities, therefore, I will recommend 2 projects.</a:t>
            </a:r>
            <a:endParaRPr lang="en-US" sz="2000" dirty="0" smtClean="0">
              <a:latin typeface="Times New Roman" pitchFamily="18" charset="0"/>
              <a:cs typeface="Times New Roman" pitchFamily="18" charset="0"/>
            </a:endParaRPr>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Conclusion &amp; Recommendations</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7543800" cy="3047999"/>
          </a:xfrm>
        </p:spPr>
        <p:txBody>
          <a:bodyPr>
            <a:noAutofit/>
          </a:bodyPr>
          <a:lstStyle/>
          <a:p>
            <a:pPr marL="0" indent="0">
              <a:buNone/>
            </a:pPr>
            <a:r>
              <a:rPr lang="en-US" sz="2000" b="1" dirty="0" smtClean="0">
                <a:latin typeface="Times New Roman" pitchFamily="18" charset="0"/>
                <a:cs typeface="Times New Roman" pitchFamily="18" charset="0"/>
              </a:rPr>
              <a:t>Recommendation 1</a:t>
            </a:r>
            <a:endParaRPr lang="en-US" sz="2000" dirty="0" smtClean="0">
              <a:latin typeface="Times New Roman" pitchFamily="18" charset="0"/>
              <a:cs typeface="Times New Roman" pitchFamily="18" charset="0"/>
            </a:endParaRPr>
          </a:p>
          <a:p>
            <a:pPr marL="0" indent="-457200">
              <a:buNone/>
            </a:pPr>
            <a:r>
              <a:rPr lang="en-US" sz="2000" dirty="0" smtClean="0">
                <a:latin typeface="Times New Roman" pitchFamily="18" charset="0"/>
                <a:cs typeface="Times New Roman" pitchFamily="18" charset="0"/>
              </a:rPr>
              <a:t>Develop a strategic communication campaign that can be implemented with the below objectives:</a:t>
            </a:r>
          </a:p>
          <a:p>
            <a:pPr marL="0" indent="0">
              <a:buNone/>
            </a:pPr>
            <a:endParaRPr lang="en-US" sz="2000" dirty="0" smtClean="0">
              <a:latin typeface="Times New Roman" pitchFamily="18" charset="0"/>
              <a:cs typeface="Times New Roman" pitchFamily="18" charset="0"/>
            </a:endParaRPr>
          </a:p>
          <a:p>
            <a:pPr marL="457200" indent="-457200"/>
            <a:r>
              <a:rPr lang="en-US" sz="2000" dirty="0" smtClean="0">
                <a:latin typeface="Times New Roman" pitchFamily="18" charset="0"/>
                <a:cs typeface="Times New Roman" pitchFamily="18" charset="0"/>
              </a:rPr>
              <a:t>Spreading the culture of CSR in Lebanon</a:t>
            </a:r>
          </a:p>
          <a:p>
            <a:pPr marL="457200" indent="-457200"/>
            <a:r>
              <a:rPr lang="en-US" sz="2000" dirty="0" smtClean="0">
                <a:latin typeface="Times New Roman" pitchFamily="18" charset="0"/>
                <a:cs typeface="Times New Roman" pitchFamily="18" charset="0"/>
              </a:rPr>
              <a:t>Spreading the culture of disciplined volunteering amongst the youth</a:t>
            </a:r>
          </a:p>
          <a:p>
            <a:pPr marL="457200" indent="-457200"/>
            <a:r>
              <a:rPr lang="en-US" sz="2000" dirty="0" smtClean="0">
                <a:latin typeface="Times New Roman" pitchFamily="18" charset="0"/>
                <a:cs typeface="Times New Roman" pitchFamily="18" charset="0"/>
              </a:rPr>
              <a:t>Empowering the Lebanese private sector to implement CSR</a:t>
            </a:r>
          </a:p>
          <a:p>
            <a:pPr marL="457200" indent="-457200"/>
            <a:r>
              <a:rPr lang="en-US" sz="2000" dirty="0" smtClean="0">
                <a:latin typeface="Times New Roman" pitchFamily="18" charset="0"/>
                <a:cs typeface="Times New Roman" pitchFamily="18" charset="0"/>
              </a:rPr>
              <a:t>Rising the trend of NGO’s and private sector cooperation</a:t>
            </a:r>
          </a:p>
          <a:p>
            <a:pPr marL="457200" indent="-457200"/>
            <a:r>
              <a:rPr lang="en-US" sz="2000" dirty="0" smtClean="0">
                <a:latin typeface="Times New Roman" pitchFamily="18" charset="0"/>
                <a:cs typeface="Times New Roman" pitchFamily="18" charset="0"/>
              </a:rPr>
              <a:t>Presenting new CSR programs adapted to the Lebanese communities' needs without neglecting the non-Lebanese communities on Lebanese soil. </a:t>
            </a:r>
          </a:p>
          <a:p>
            <a:pPr marL="0" lvl="0" indent="0"/>
            <a:endParaRPr lang="en-US" sz="2000" dirty="0">
              <a:latin typeface="Times New Roman" pitchFamily="18" charset="0"/>
              <a:cs typeface="Times New Roman" pitchFamily="18" charset="0"/>
            </a:endParaRPr>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Conclusion &amp; Recommendations</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8229600" cy="3047999"/>
          </a:xfrm>
        </p:spPr>
        <p:txBody>
          <a:bodyPr>
            <a:noAutofit/>
          </a:bodyPr>
          <a:lstStyle/>
          <a:p>
            <a:pPr marL="0" indent="0">
              <a:buNone/>
            </a:pPr>
            <a:r>
              <a:rPr lang="en-US" sz="2000" b="1" dirty="0" smtClean="0">
                <a:latin typeface="Times New Roman" pitchFamily="18" charset="0"/>
                <a:cs typeface="Times New Roman" pitchFamily="18" charset="0"/>
              </a:rPr>
              <a:t>Recommendation 2</a:t>
            </a:r>
            <a:endParaRPr lang="en-US"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Finally, since the government recognizes that organizations and the private sector are sharing the economic burden too; what we can do through you and LARP, in collaboration with all NGOs, is </a:t>
            </a:r>
            <a:r>
              <a:rPr lang="en-US" sz="2000" b="1" i="1" dirty="0" smtClean="0">
                <a:latin typeface="Times New Roman" pitchFamily="18" charset="0"/>
                <a:cs typeface="Times New Roman" pitchFamily="18" charset="0"/>
              </a:rPr>
              <a:t>to create a petition, sign it and officially present it to the Lebanese parliament. The petition will request a national decree, in collaboration with the Ministry of Finance, that any parties involved in CSR implementation (organizations, institutions, private sector) will be eligible for tax deduction. </a:t>
            </a:r>
          </a:p>
          <a:p>
            <a:pPr>
              <a:buNone/>
            </a:pPr>
            <a:endParaRPr lang="en-US" sz="2000" dirty="0" smtClean="0">
              <a:latin typeface="Times New Roman" pitchFamily="18" charset="0"/>
              <a:cs typeface="Times New Roman" pitchFamily="18" charset="0"/>
            </a:endParaRPr>
          </a:p>
          <a:p>
            <a:pPr algn="ctr">
              <a:buNone/>
            </a:pPr>
            <a:r>
              <a:rPr lang="en-US" sz="2400" b="1" dirty="0" smtClean="0">
                <a:latin typeface="Times New Roman" pitchFamily="18" charset="0"/>
                <a:cs typeface="Times New Roman" pitchFamily="18" charset="0"/>
              </a:rPr>
              <a:t> </a:t>
            </a:r>
          </a:p>
          <a:p>
            <a:pPr>
              <a:buNone/>
            </a:pPr>
            <a:endParaRPr lang="en-US" sz="2000" dirty="0" smtClean="0">
              <a:latin typeface="Times New Roman" pitchFamily="18" charset="0"/>
              <a:cs typeface="Times New Roman" pitchFamily="18" charset="0"/>
            </a:endParaRPr>
          </a:p>
          <a:p>
            <a:pPr marL="0" lvl="0" indent="0"/>
            <a:endParaRPr lang="en-US" sz="2000" dirty="0">
              <a:latin typeface="Times New Roman" pitchFamily="18" charset="0"/>
              <a:cs typeface="Times New Roman" pitchFamily="18" charset="0"/>
            </a:endParaRPr>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95600"/>
            <a:ext cx="8229600" cy="3230563"/>
          </a:xfrm>
        </p:spPr>
        <p:txBody>
          <a:bodyPr>
            <a:normAutofit/>
          </a:bodyPr>
          <a:lstStyle/>
          <a:p>
            <a:pPr algn="ctr">
              <a:buNone/>
            </a:pPr>
            <a:r>
              <a:rPr lang="en-US" sz="2400" b="1" dirty="0" smtClean="0">
                <a:latin typeface="Times New Roman" pitchFamily="18" charset="0"/>
                <a:cs typeface="Times New Roman" pitchFamily="18" charset="0"/>
              </a:rPr>
              <a:t>Thank you very much</a:t>
            </a:r>
          </a:p>
          <a:p>
            <a:pPr algn="ctr">
              <a:buNone/>
            </a:pPr>
            <a:r>
              <a:rPr lang="en-US" sz="2400" b="1" dirty="0" smtClean="0">
                <a:latin typeface="Times New Roman" pitchFamily="18" charset="0"/>
                <a:cs typeface="Times New Roman" pitchFamily="18" charset="0"/>
              </a:rPr>
              <a:t>for your time and attention.</a:t>
            </a:r>
          </a:p>
        </p:txBody>
      </p:sp>
      <p:pic>
        <p:nvPicPr>
          <p:cNvPr id="6"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Corporate Social Responsibility (CSR)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Salvation in Lebanon</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7391400" cy="3047999"/>
          </a:xfrm>
        </p:spPr>
        <p:txBody>
          <a:bodyPr>
            <a:normAutofit/>
          </a:bodyPr>
          <a:lstStyle/>
          <a:p>
            <a:pPr marL="514350" indent="-514350">
              <a:buFont typeface="+mj-lt"/>
              <a:buAutoNum type="romanUcPeriod"/>
            </a:pPr>
            <a:r>
              <a:rPr lang="en-US" sz="2400" dirty="0" smtClean="0">
                <a:latin typeface="Times New Roman" pitchFamily="18" charset="0"/>
                <a:cs typeface="Times New Roman" pitchFamily="18" charset="0"/>
              </a:rPr>
              <a:t>Introduction </a:t>
            </a:r>
            <a:endParaRPr lang="en-US" sz="2000" dirty="0" smtClean="0">
              <a:latin typeface="Times New Roman" pitchFamily="18" charset="0"/>
              <a:cs typeface="Times New Roman" pitchFamily="18" charset="0"/>
            </a:endParaRPr>
          </a:p>
          <a:p>
            <a:pPr marL="514350" indent="-514350">
              <a:buFont typeface="+mj-lt"/>
              <a:buAutoNum type="romanUcPeriod"/>
            </a:pPr>
            <a:r>
              <a:rPr lang="en-US" sz="2400" dirty="0" smtClean="0">
                <a:latin typeface="Times New Roman" pitchFamily="18" charset="0"/>
                <a:cs typeface="Times New Roman" pitchFamily="18" charset="0"/>
              </a:rPr>
              <a:t>Dialogue: </a:t>
            </a:r>
          </a:p>
          <a:p>
            <a:pPr marL="914400" lvl="1" indent="-514350">
              <a:buFont typeface="Wingdings" pitchFamily="2" charset="2"/>
              <a:buChar char="§"/>
            </a:pPr>
            <a:r>
              <a:rPr lang="en-US" sz="2000" dirty="0" smtClean="0">
                <a:latin typeface="Times New Roman" pitchFamily="18" charset="0"/>
                <a:cs typeface="Times New Roman" pitchFamily="18" charset="0"/>
              </a:rPr>
              <a:t>Section 1: Situation Analysis</a:t>
            </a:r>
          </a:p>
          <a:p>
            <a:pPr marL="914400" lvl="1" indent="-514350">
              <a:buFont typeface="Wingdings" pitchFamily="2" charset="2"/>
              <a:buChar char="§"/>
            </a:pPr>
            <a:r>
              <a:rPr lang="en-US" sz="2000" dirty="0" smtClean="0">
                <a:latin typeface="Times New Roman" pitchFamily="18" charset="0"/>
                <a:cs typeface="Times New Roman" pitchFamily="18" charset="0"/>
              </a:rPr>
              <a:t>Section 2: CSR Definition            </a:t>
            </a:r>
          </a:p>
          <a:p>
            <a:pPr marL="914400" lvl="1" indent="-514350">
              <a:buFont typeface="Wingdings" pitchFamily="2" charset="2"/>
              <a:buChar char="§"/>
            </a:pPr>
            <a:r>
              <a:rPr lang="en-US" sz="2000" dirty="0" smtClean="0">
                <a:latin typeface="Times New Roman" pitchFamily="18" charset="0"/>
                <a:cs typeface="Times New Roman" pitchFamily="18" charset="0"/>
              </a:rPr>
              <a:t>Section 3: CSR Benefits              </a:t>
            </a:r>
            <a:r>
              <a:rPr lang="en-US" sz="1200"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514350" indent="-514350">
              <a:buFont typeface="+mj-lt"/>
              <a:buAutoNum type="romanUcPeriod"/>
            </a:pPr>
            <a:r>
              <a:rPr lang="en-US" sz="2400" dirty="0" smtClean="0">
                <a:latin typeface="Times New Roman" pitchFamily="18" charset="0"/>
                <a:cs typeface="Times New Roman" pitchFamily="18" charset="0"/>
              </a:rPr>
              <a:t>Conclusion and Recommendations</a:t>
            </a:r>
            <a:endParaRPr lang="en-US" sz="20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pic>
        <p:nvPicPr>
          <p:cNvPr id="5"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Introduction</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7848600" cy="3047999"/>
          </a:xfrm>
        </p:spPr>
        <p:txBody>
          <a:bodyPr>
            <a:normAutofit/>
          </a:bodyPr>
          <a:lstStyle/>
          <a:p>
            <a:pPr marL="0" indent="0">
              <a:buNone/>
            </a:pPr>
            <a:r>
              <a:rPr lang="en-US" sz="2000" dirty="0" smtClean="0">
                <a:latin typeface="Times New Roman" pitchFamily="18" charset="0"/>
                <a:cs typeface="Times New Roman" pitchFamily="18" charset="0"/>
              </a:rPr>
              <a:t>I’m here today to present the concept that CSR can be our salvation in Lebanon and how it can play a crucial role in building ties between the private sector, organizations and the community and create sustainable economic improvement.</a:t>
            </a:r>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Dialogue - Section 1 - Situation Analysis</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7848600" cy="3047999"/>
          </a:xfrm>
        </p:spPr>
        <p:txBody>
          <a:bodyPr>
            <a:noAutofit/>
          </a:bodyPr>
          <a:lstStyle/>
          <a:p>
            <a:pPr marL="0" indent="0">
              <a:buNone/>
            </a:pPr>
            <a:r>
              <a:rPr lang="en-US" sz="2000" dirty="0" smtClean="0">
                <a:latin typeface="Times New Roman" pitchFamily="18" charset="0"/>
                <a:cs typeface="Times New Roman" pitchFamily="18" charset="0"/>
              </a:rPr>
              <a:t>Throughout my experience as the founding president of </a:t>
            </a:r>
            <a:r>
              <a:rPr lang="en-US" sz="2000" dirty="0" err="1" smtClean="0">
                <a:latin typeface="Times New Roman" pitchFamily="18" charset="0"/>
                <a:cs typeface="Times New Roman" pitchFamily="18" charset="0"/>
              </a:rPr>
              <a:t>Dialeb</a:t>
            </a:r>
            <a:r>
              <a:rPr lang="en-US" sz="2000" dirty="0" smtClean="0">
                <a:latin typeface="Times New Roman" pitchFamily="18" charset="0"/>
                <a:cs typeface="Times New Roman" pitchFamily="18" charset="0"/>
              </a:rPr>
              <a:t>, and in our multiple activities, I have discovered that although NGO’s are key players in supporting the Lebanese government’s institutions, they are facing factors that impose limitations on their performances:</a:t>
            </a:r>
          </a:p>
          <a:p>
            <a:pPr marL="0" indent="0">
              <a:buNone/>
            </a:pPr>
            <a:r>
              <a:rPr lang="en-US" sz="2000" dirty="0" smtClean="0">
                <a:latin typeface="Times New Roman" pitchFamily="18" charset="0"/>
                <a:cs typeface="Times New Roman" pitchFamily="18" charset="0"/>
              </a:rPr>
              <a:t>	</a:t>
            </a:r>
          </a:p>
          <a:p>
            <a:pPr marL="457200" indent="-457200">
              <a:buFont typeface="+mj-lt"/>
              <a:buAutoNum type="arabicPeriod"/>
            </a:pPr>
            <a:r>
              <a:rPr lang="en-US" sz="2000" dirty="0" smtClean="0">
                <a:latin typeface="Times New Roman" pitchFamily="18" charset="0"/>
                <a:cs typeface="Times New Roman" pitchFamily="18" charset="0"/>
              </a:rPr>
              <a:t>Due to the high corruption level and lack of transparency, Foreign Direct Investment (FDI) is decreasing and the inflow of capital and investment in Lebanon is becoming very partial.</a:t>
            </a:r>
          </a:p>
          <a:p>
            <a:pPr marL="0" lvl="0" indent="0">
              <a:buNone/>
            </a:pPr>
            <a:endParaRPr lang="en-US" sz="2000" dirty="0" smtClean="0">
              <a:latin typeface="Times New Roman" pitchFamily="18" charset="0"/>
              <a:cs typeface="Times New Roman" pitchFamily="18" charset="0"/>
            </a:endParaRPr>
          </a:p>
          <a:p>
            <a:pPr marL="0" lvl="0" indent="0">
              <a:buNone/>
            </a:pPr>
            <a:endParaRPr lang="en-US" sz="2000" dirty="0" smtClean="0">
              <a:latin typeface="Times New Roman" pitchFamily="18" charset="0"/>
              <a:cs typeface="Times New Roman" pitchFamily="18" charset="0"/>
            </a:endParaRPr>
          </a:p>
          <a:p>
            <a:pPr marL="0" indent="0">
              <a:buNone/>
            </a:pPr>
            <a:endParaRPr lang="en-US" sz="2000" dirty="0">
              <a:latin typeface="Times New Roman" pitchFamily="18" charset="0"/>
              <a:cs typeface="Times New Roman" pitchFamily="18" charset="0"/>
            </a:endParaRPr>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Dialogue - Section 1 - Situation Analysis</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7848600" cy="3047999"/>
          </a:xfrm>
        </p:spPr>
        <p:txBody>
          <a:bodyPr>
            <a:noAutofit/>
          </a:bodyPr>
          <a:lstStyle/>
          <a:p>
            <a:pPr marL="457200" indent="-457200">
              <a:buFont typeface="+mj-lt"/>
              <a:buAutoNum type="arabicPeriod" startAt="2"/>
            </a:pPr>
            <a:r>
              <a:rPr lang="en-US" sz="2000" dirty="0" smtClean="0">
                <a:latin typeface="Times New Roman" pitchFamily="18" charset="0"/>
                <a:cs typeface="Times New Roman" pitchFamily="18" charset="0"/>
              </a:rPr>
              <a:t>The current political situation in the region has imposed a role on Lebanon to become a major refugee host country, where Syrian refugees form almost one third of the country’s population. With regards to refugee aid, most major local and international funding is being funneled to Syrian refugees in Lebanon and has led to the neglect of local host communities’ needs.</a:t>
            </a:r>
          </a:p>
          <a:p>
            <a:pPr marL="0" indent="0">
              <a:buNone/>
            </a:pPr>
            <a:endParaRPr lang="en-US" sz="2000" dirty="0" smtClean="0">
              <a:latin typeface="Times New Roman" pitchFamily="18" charset="0"/>
              <a:cs typeface="Times New Roman" pitchFamily="18" charset="0"/>
            </a:endParaRPr>
          </a:p>
          <a:p>
            <a:pPr marL="0" lvl="0" indent="0">
              <a:buNone/>
            </a:pPr>
            <a:endParaRPr lang="en-US" sz="2000" dirty="0" smtClean="0">
              <a:latin typeface="Times New Roman" pitchFamily="18" charset="0"/>
              <a:cs typeface="Times New Roman" pitchFamily="18" charset="0"/>
            </a:endParaRPr>
          </a:p>
          <a:p>
            <a:pPr marL="0" lvl="0" indent="0">
              <a:buNone/>
            </a:pPr>
            <a:endParaRPr lang="en-US" sz="2000" dirty="0" smtClean="0">
              <a:latin typeface="Times New Roman" pitchFamily="18" charset="0"/>
              <a:cs typeface="Times New Roman" pitchFamily="18" charset="0"/>
            </a:endParaRPr>
          </a:p>
          <a:p>
            <a:pPr marL="0" indent="0">
              <a:buNone/>
            </a:pPr>
            <a:endParaRPr lang="en-US" sz="2000" dirty="0">
              <a:latin typeface="Times New Roman" pitchFamily="18" charset="0"/>
              <a:cs typeface="Times New Roman" pitchFamily="18" charset="0"/>
            </a:endParaRPr>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Dialogue - Section 1 - Situation Analysis</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7848600" cy="3047999"/>
          </a:xfrm>
        </p:spPr>
        <p:txBody>
          <a:bodyPr>
            <a:noAutofit/>
          </a:bodyPr>
          <a:lstStyle/>
          <a:p>
            <a:pPr marL="457200" lvl="0" indent="-457200">
              <a:buNone/>
            </a:pPr>
            <a:r>
              <a:rPr lang="en-US" sz="2000" dirty="0" smtClean="0">
                <a:latin typeface="Times New Roman" pitchFamily="18" charset="0"/>
                <a:cs typeface="Times New Roman" pitchFamily="18" charset="0"/>
              </a:rPr>
              <a:t>3.	The annual government funding for local organizations is around $300m. It is claimed that there are more than 14,000 organizations registered in Lebanon, </a:t>
            </a:r>
            <a:r>
              <a:rPr lang="en-US" sz="2000" u="sng" dirty="0" smtClean="0">
                <a:latin typeface="Times New Roman" pitchFamily="18" charset="0"/>
                <a:cs typeface="Times New Roman" pitchFamily="18" charset="0"/>
              </a:rPr>
              <a:t>but based on information from the ministry of interior and municipalities</a:t>
            </a:r>
            <a:r>
              <a:rPr lang="en-US" sz="2000" dirty="0" smtClean="0">
                <a:latin typeface="Times New Roman" pitchFamily="18" charset="0"/>
                <a:cs typeface="Times New Roman" pitchFamily="18" charset="0"/>
              </a:rPr>
              <a:t>, around 6,000 organizations have </a:t>
            </a:r>
            <a:r>
              <a:rPr lang="en-US" sz="2000" u="sng" dirty="0" smtClean="0">
                <a:latin typeface="Times New Roman" pitchFamily="18" charset="0"/>
                <a:cs typeface="Times New Roman" pitchFamily="18" charset="0"/>
              </a:rPr>
              <a:t>renewed their functioning</a:t>
            </a:r>
            <a:r>
              <a:rPr lang="en-US" sz="2000" dirty="0" smtClean="0">
                <a:latin typeface="Times New Roman" pitchFamily="18" charset="0"/>
                <a:cs typeface="Times New Roman" pitchFamily="18" charset="0"/>
              </a:rPr>
              <a:t> status in the past 3 years.</a:t>
            </a:r>
          </a:p>
          <a:p>
            <a:pPr marL="457200" indent="-457200">
              <a:buNone/>
            </a:pPr>
            <a:endParaRPr lang="en-US" sz="2000" dirty="0" smtClean="0">
              <a:latin typeface="Times New Roman" pitchFamily="18" charset="0"/>
              <a:cs typeface="Times New Roman" pitchFamily="18" charset="0"/>
            </a:endParaRPr>
          </a:p>
          <a:p>
            <a:pPr marL="457200" lvl="0" indent="-457200">
              <a:buNone/>
            </a:pPr>
            <a:r>
              <a:rPr lang="en-US" sz="2000" dirty="0" smtClean="0">
                <a:latin typeface="Times New Roman" pitchFamily="18" charset="0"/>
                <a:cs typeface="Times New Roman" pitchFamily="18" charset="0"/>
              </a:rPr>
              <a:t>4.	Unfortunately, there is no official report stating how the funds are being allocated. Even if this sum is allocated properly, it is surely not sufficient to cover the needs required to create economic sustainability, nor for local organizations to fulfill their responsibilities.</a:t>
            </a:r>
          </a:p>
          <a:p>
            <a:pPr marL="457200" indent="-457200">
              <a:buNone/>
            </a:pPr>
            <a:endParaRPr lang="en-US" sz="2000" dirty="0" smtClean="0">
              <a:latin typeface="Times New Roman" pitchFamily="18" charset="0"/>
              <a:cs typeface="Times New Roman" pitchFamily="18" charset="0"/>
            </a:endParaRPr>
          </a:p>
          <a:p>
            <a:pPr marL="457200" lvl="0" indent="-457200">
              <a:buNone/>
            </a:pPr>
            <a:endParaRPr lang="en-US" sz="2000" dirty="0" smtClean="0">
              <a:latin typeface="Times New Roman" pitchFamily="18" charset="0"/>
              <a:cs typeface="Times New Roman" pitchFamily="18" charset="0"/>
            </a:endParaRPr>
          </a:p>
          <a:p>
            <a:pPr marL="457200" lvl="0" indent="-457200">
              <a:buNone/>
            </a:pPr>
            <a:endParaRPr lang="en-US" sz="2000" dirty="0" smtClean="0">
              <a:latin typeface="Times New Roman" pitchFamily="18" charset="0"/>
              <a:cs typeface="Times New Roman" pitchFamily="18" charset="0"/>
            </a:endParaRPr>
          </a:p>
          <a:p>
            <a:pPr marL="457200" indent="-457200">
              <a:buNone/>
            </a:pPr>
            <a:endParaRPr lang="en-US" sz="2000" dirty="0">
              <a:latin typeface="Times New Roman" pitchFamily="18" charset="0"/>
              <a:cs typeface="Times New Roman" pitchFamily="18" charset="0"/>
            </a:endParaRPr>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Dialogue - Section 1 - Situation Analysis</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8077200" cy="3047999"/>
          </a:xfrm>
        </p:spPr>
        <p:txBody>
          <a:bodyPr>
            <a:noAutofit/>
          </a:bodyPr>
          <a:lstStyle/>
          <a:p>
            <a:pPr marL="0" indent="0">
              <a:buNone/>
            </a:pPr>
            <a:r>
              <a:rPr lang="en-US" sz="2000" dirty="0" smtClean="0">
                <a:latin typeface="Times New Roman" pitchFamily="18" charset="0"/>
                <a:cs typeface="Times New Roman" pitchFamily="18" charset="0"/>
              </a:rPr>
              <a:t>A survey realized by the World Bank in 2013 revealed some very threatening data. The statistic states that the unemployment rate in Lebanon reached 20% due to the bad political and economic conditions in the region. </a:t>
            </a:r>
          </a:p>
          <a:p>
            <a:pPr marL="0" indent="0">
              <a:buNone/>
            </a:pPr>
            <a:endParaRPr lang="en-US"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It also states that this percentage could double in 2014 / 2015 if the Syrian crisis continues. And it continues. No current data is available, but we can assume that we have reached predicted rates.</a:t>
            </a:r>
          </a:p>
          <a:p>
            <a:pPr marL="0" indent="0">
              <a:buNone/>
            </a:pPr>
            <a:endParaRPr lang="en-US" sz="2000" dirty="0" smtClean="0">
              <a:latin typeface="Times New Roman" pitchFamily="18" charset="0"/>
              <a:cs typeface="Times New Roman" pitchFamily="18" charset="0"/>
            </a:endParaRPr>
          </a:p>
          <a:p>
            <a:pPr marL="0" indent="0">
              <a:buNone/>
            </a:pPr>
            <a:endParaRPr lang="en-US" sz="800" dirty="0" smtClean="0">
              <a:latin typeface="Times New Roman" pitchFamily="18" charset="0"/>
              <a:cs typeface="Times New Roman" pitchFamily="18" charset="0"/>
            </a:endParaRPr>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Dialogue - Section 2 - CSR Definition</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8077200" cy="3047999"/>
          </a:xfrm>
        </p:spPr>
        <p:txBody>
          <a:bodyPr>
            <a:noAutofit/>
          </a:bodyPr>
          <a:lstStyle/>
          <a:p>
            <a:pPr marL="0" indent="0">
              <a:buNone/>
            </a:pPr>
            <a:r>
              <a:rPr lang="en-US" sz="2000" dirty="0" smtClean="0">
                <a:latin typeface="Times New Roman" pitchFamily="18" charset="0"/>
                <a:cs typeface="Times New Roman" pitchFamily="18" charset="0"/>
              </a:rPr>
              <a:t>There are many definitions given to CSR but I prefer the one given in</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The European Parliament Resolution on Corporate Social responsibility:</a:t>
            </a:r>
          </a:p>
          <a:p>
            <a:pPr marL="0" indent="0">
              <a:buNone/>
            </a:pPr>
            <a:endParaRPr lang="en-US" sz="2000" dirty="0" smtClean="0">
              <a:latin typeface="Times New Roman" pitchFamily="18" charset="0"/>
              <a:cs typeface="Times New Roman" pitchFamily="18" charset="0"/>
            </a:endParaRPr>
          </a:p>
          <a:p>
            <a:pPr marL="0" indent="0">
              <a:buNone/>
            </a:pPr>
            <a:r>
              <a:rPr lang="en-US" sz="2000" b="1" i="1" dirty="0" smtClean="0">
                <a:latin typeface="Times New Roman" pitchFamily="18" charset="0"/>
                <a:cs typeface="Times New Roman" pitchFamily="18" charset="0"/>
              </a:rPr>
              <a:t>“CSR is the voluntary integration of environmental and social considerations into business operations, over and above legal requirements and contractual obligations. Where businesses are committed to contribute to sustainable economic development”</a:t>
            </a:r>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458200" cy="1477962"/>
          </a:xfrm>
        </p:spPr>
        <p:txBody>
          <a:bodyPr>
            <a:normAutofit fontScale="90000"/>
          </a:bodyPr>
          <a:lstStyle/>
          <a:p>
            <a:pPr algn="l"/>
            <a:r>
              <a:rPr lang="en-US" sz="2000" dirty="0" smtClean="0">
                <a:latin typeface="Times New Roman" pitchFamily="18" charset="0"/>
                <a:cs typeface="Times New Roman" pitchFamily="18" charset="0"/>
              </a:rPr>
              <a:t>Corporate Social Responsibility (CSR)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Salvation in Lebanon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3100" b="1" dirty="0" smtClean="0">
                <a:latin typeface="Times New Roman" pitchFamily="18" charset="0"/>
                <a:cs typeface="Times New Roman" pitchFamily="18" charset="0"/>
              </a:rPr>
              <a:t/>
            </a:r>
            <a:br>
              <a:rPr lang="en-US" sz="3100" b="1" dirty="0" smtClean="0">
                <a:latin typeface="Times New Roman" pitchFamily="18" charset="0"/>
                <a:cs typeface="Times New Roman" pitchFamily="18" charset="0"/>
              </a:rPr>
            </a:br>
            <a:r>
              <a:rPr lang="en-US" sz="3100" b="1" dirty="0" smtClean="0">
                <a:solidFill>
                  <a:srgbClr val="FA3030"/>
                </a:solidFill>
                <a:latin typeface="Times New Roman" pitchFamily="18" charset="0"/>
                <a:cs typeface="Times New Roman" pitchFamily="18" charset="0"/>
              </a:rPr>
              <a:t>Dialogue - Section 2 - CSR Benefits</a:t>
            </a:r>
            <a:endParaRPr lang="en-US" sz="3100" b="1" dirty="0">
              <a:solidFill>
                <a:srgbClr val="FA3030"/>
              </a:solidFill>
              <a:latin typeface="Times New Roman" pitchFamily="18" charset="0"/>
              <a:cs typeface="Times New Roman" pitchFamily="18" charset="0"/>
            </a:endParaRPr>
          </a:p>
        </p:txBody>
      </p:sp>
      <p:sp>
        <p:nvSpPr>
          <p:cNvPr id="3" name="Content Placeholder 2"/>
          <p:cNvSpPr>
            <a:spLocks noGrp="1"/>
          </p:cNvSpPr>
          <p:nvPr>
            <p:ph idx="1"/>
          </p:nvPr>
        </p:nvSpPr>
        <p:spPr>
          <a:xfrm>
            <a:off x="533400" y="2362200"/>
            <a:ext cx="8077200" cy="3047999"/>
          </a:xfrm>
        </p:spPr>
        <p:txBody>
          <a:bodyPr>
            <a:noAutofit/>
          </a:bodyPr>
          <a:lstStyle/>
          <a:p>
            <a:pPr marL="0" indent="0">
              <a:buNone/>
            </a:pPr>
            <a:r>
              <a:rPr lang="en-US" sz="2000" dirty="0" smtClean="0">
                <a:latin typeface="Times New Roman" pitchFamily="18" charset="0"/>
                <a:cs typeface="Times New Roman" pitchFamily="18" charset="0"/>
              </a:rPr>
              <a:t>CSR aims to embrace responsibility for corporate actions and to encourage a positive impact on the environment and stakeholders.</a:t>
            </a:r>
          </a:p>
          <a:p>
            <a:pPr>
              <a:buNone/>
            </a:pPr>
            <a:endParaRPr lang="en-US" sz="2000"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Private Sector Benefits</a:t>
            </a:r>
            <a:endParaRPr lang="en-US"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Better image &amp; reputation will differentiate the company from others and help in acquiring new business</a:t>
            </a:r>
          </a:p>
          <a:p>
            <a:pPr lvl="0"/>
            <a:r>
              <a:rPr lang="en-US" sz="2000" dirty="0" smtClean="0">
                <a:latin typeface="Times New Roman" pitchFamily="18" charset="0"/>
                <a:cs typeface="Times New Roman" pitchFamily="18" charset="0"/>
              </a:rPr>
              <a:t>Enhance relationships with customers, suppliers and networks.</a:t>
            </a:r>
          </a:p>
          <a:p>
            <a:pPr lvl="0"/>
            <a:r>
              <a:rPr lang="en-US" sz="2000" dirty="0" smtClean="0">
                <a:latin typeface="Times New Roman" pitchFamily="18" charset="0"/>
                <a:cs typeface="Times New Roman" pitchFamily="18" charset="0"/>
              </a:rPr>
              <a:t>Create and maintain a happy workforce with a higher level of commitment and productivity</a:t>
            </a:r>
          </a:p>
          <a:p>
            <a:pPr lvl="0"/>
            <a:r>
              <a:rPr lang="en-US" sz="2000" dirty="0" smtClean="0">
                <a:latin typeface="Times New Roman" pitchFamily="18" charset="0"/>
                <a:cs typeface="Times New Roman" pitchFamily="18" charset="0"/>
              </a:rPr>
              <a:t>Provide access to investment and funding opportunities</a:t>
            </a:r>
          </a:p>
          <a:p>
            <a:pPr lvl="0"/>
            <a:r>
              <a:rPr lang="en-US" sz="2000" dirty="0" smtClean="0">
                <a:latin typeface="Times New Roman" pitchFamily="18" charset="0"/>
                <a:cs typeface="Times New Roman" pitchFamily="18" charset="0"/>
              </a:rPr>
              <a:t>Generate positive publicity and media opportunities</a:t>
            </a:r>
          </a:p>
          <a:p>
            <a:pPr>
              <a:buNone/>
            </a:pPr>
            <a:endParaRPr lang="en-US" sz="2000" dirty="0"/>
          </a:p>
        </p:txBody>
      </p:sp>
      <p:pic>
        <p:nvPicPr>
          <p:cNvPr id="4" name="Picture 3" descr="C:\Users\Lenovo\AppData\Local\Microsoft\Windows\Temporary Internet Files\Content.Outlook\4W5E3LDA\LARP Logo.jpg"/>
          <p:cNvPicPr>
            <a:picLocks noChangeAspect="1" noChangeArrowheads="1"/>
          </p:cNvPicPr>
          <p:nvPr/>
        </p:nvPicPr>
        <p:blipFill>
          <a:blip r:embed="rId2" cstate="print"/>
          <a:srcRect/>
          <a:stretch>
            <a:fillRect/>
          </a:stretch>
        </p:blipFill>
        <p:spPr bwMode="auto">
          <a:xfrm>
            <a:off x="7620000" y="6157376"/>
            <a:ext cx="1221784" cy="492049"/>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415</TotalTime>
  <Words>741</Words>
  <Application>Microsoft Office PowerPoint</Application>
  <PresentationFormat>On-screen Show (4:3)</PresentationFormat>
  <Paragraphs>89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Speaker: Dr. Jackie Kassouf Maalouf  LARP Board Member President of the National Diabetes Organization – Dialeb   Panel Theme: Environment in Lebanon: Responsibility and Improvement</vt:lpstr>
      <vt:lpstr> Corporate Social Responsibility (CSR)  Salvation in Lebanon </vt:lpstr>
      <vt:lpstr>Corporate Social Responsibility (CSR)  Salvation in Lebanon  Introduction</vt:lpstr>
      <vt:lpstr>Corporate Social Responsibility (CSR)  Salvation in Lebanon  Dialogue - Section 1 - Situation Analysis</vt:lpstr>
      <vt:lpstr>Corporate Social Responsibility (CSR)  Salvation in Lebanon  Dialogue - Section 1 - Situation Analysis</vt:lpstr>
      <vt:lpstr>Corporate Social Responsibility (CSR)  Salvation in Lebanon  Dialogue - Section 1 - Situation Analysis</vt:lpstr>
      <vt:lpstr>Corporate Social Responsibility (CSR)  Salvation in Lebanon  Dialogue - Section 1 - Situation Analysis</vt:lpstr>
      <vt:lpstr>Corporate Social Responsibility (CSR)  Salvation in Lebanon  Dialogue - Section 2 - CSR Definition</vt:lpstr>
      <vt:lpstr>Corporate Social Responsibility (CSR)  Salvation in Lebanon  Dialogue - Section 2 - CSR Benefits</vt:lpstr>
      <vt:lpstr>Corporate Social Responsibility (CSR)  Salvation in Lebanon  Dialogue - Section 2 - CSR Benefits</vt:lpstr>
      <vt:lpstr>Corporate Social Responsibility (CSR)  Salvation in Lebanon  Conclusion &amp; Recommendations</vt:lpstr>
      <vt:lpstr>Corporate Social Responsibility (CSR)  Salvation in Lebanon  Conclusion &amp; Recommendations</vt:lpstr>
      <vt:lpstr>Corporate Social Responsibility (CSR)  Salvation in Lebanon  Conclusion &amp; Recommendations</vt:lpstr>
      <vt:lpstr>Corporate Social Responsibility (CSR)  Salvation in Lebanon  Conclusion &amp; Recommendations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user</cp:lastModifiedBy>
  <cp:revision>116</cp:revision>
  <dcterms:created xsi:type="dcterms:W3CDTF">2015-06-24T14:25:32Z</dcterms:created>
  <dcterms:modified xsi:type="dcterms:W3CDTF">2015-06-26T04:08:59Z</dcterms:modified>
</cp:coreProperties>
</file>